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310" r:id="rId4"/>
    <p:sldId id="283" r:id="rId5"/>
    <p:sldId id="274" r:id="rId6"/>
    <p:sldId id="289" r:id="rId7"/>
    <p:sldId id="258" r:id="rId8"/>
    <p:sldId id="299" r:id="rId9"/>
    <p:sldId id="300" r:id="rId10"/>
    <p:sldId id="262" r:id="rId11"/>
    <p:sldId id="292" r:id="rId12"/>
    <p:sldId id="265" r:id="rId13"/>
    <p:sldId id="304" r:id="rId14"/>
    <p:sldId id="271" r:id="rId15"/>
    <p:sldId id="297" r:id="rId16"/>
    <p:sldId id="266" r:id="rId17"/>
    <p:sldId id="270" r:id="rId18"/>
    <p:sldId id="296" r:id="rId19"/>
    <p:sldId id="293" r:id="rId20"/>
    <p:sldId id="286" r:id="rId21"/>
    <p:sldId id="287" r:id="rId22"/>
    <p:sldId id="268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94" autoAdjust="0"/>
  </p:normalViewPr>
  <p:slideViewPr>
    <p:cSldViewPr snapToGrid="0" snapToObjects="1">
      <p:cViewPr>
        <p:scale>
          <a:sx n="100" d="100"/>
          <a:sy n="100" d="100"/>
        </p:scale>
        <p:origin x="-984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-37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8397A-BE24-2849-924C-010811D1868A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63AC-DDEC-9C4F-9B22-20B8B266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5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September 1st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Riken GRB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__2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9001"/>
            <a:ext cx="7772400" cy="271145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the central engine duration influence the properties of GRBs relativistic jets?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426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Hamid Hamidani </a:t>
            </a:r>
          </a:p>
          <a:p>
            <a:r>
              <a:rPr lang="en-US" sz="2600" dirty="0" smtClean="0"/>
              <a:t>Tokyo University, PhD student</a:t>
            </a:r>
          </a:p>
          <a:p>
            <a:r>
              <a:rPr lang="en-US" sz="2600" dirty="0" smtClean="0"/>
              <a:t>(D3. Umeda Laboratory)</a:t>
            </a:r>
          </a:p>
          <a:p>
            <a:endParaRPr lang="en-US" dirty="0" smtClean="0"/>
          </a:p>
          <a:p>
            <a:r>
              <a:rPr lang="en-US" i="1" dirty="0" smtClean="0"/>
              <a:t>GRB Workshop - September 1, 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5895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" y="4832354"/>
            <a:ext cx="8729774" cy="16948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Too short/long engines are slower at breaking out</a:t>
            </a:r>
          </a:p>
          <a:p>
            <a:r>
              <a:rPr lang="en-US" sz="2400" dirty="0" smtClean="0"/>
              <a:t>Engines of about few seconds are the fastest at breaking out</a:t>
            </a:r>
          </a:p>
          <a:p>
            <a:r>
              <a:rPr lang="en-US" sz="2400" dirty="0" smtClean="0"/>
              <a:t>Only long engines are capable of lunching the unshocked phase</a:t>
            </a:r>
          </a:p>
        </p:txBody>
      </p:sp>
      <p:pic>
        <p:nvPicPr>
          <p:cNvPr id="4" name="Picture 3" descr="Tb pha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58" y="1417638"/>
            <a:ext cx="5135933" cy="34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1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1"/>
            <a:ext cx="8229600" cy="1143000"/>
          </a:xfrm>
        </p:spPr>
        <p:txBody>
          <a:bodyPr/>
          <a:lstStyle/>
          <a:p>
            <a:r>
              <a:rPr lang="en-US" dirty="0" smtClean="0"/>
              <a:t>Jet at the breakout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69451"/>
            <a:ext cx="9144001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Short engines favor sideways expansion</a:t>
            </a:r>
          </a:p>
          <a:p>
            <a:r>
              <a:rPr lang="en-US" sz="2400" dirty="0" smtClean="0"/>
              <a:t>Intermediate engines have a good balance of power/collimation</a:t>
            </a:r>
          </a:p>
          <a:p>
            <a:r>
              <a:rPr lang="en-US" sz="2400" dirty="0" smtClean="0"/>
              <a:t>Long engines are well collimated but have a small energy deposition</a:t>
            </a:r>
          </a:p>
          <a:p>
            <a:pPr lvl="1"/>
            <a:r>
              <a:rPr lang="en-US" sz="2000" dirty="0" smtClean="0"/>
              <a:t>Takes take to grow up</a:t>
            </a:r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217556"/>
              </p:ext>
            </p:extLst>
          </p:nvPr>
        </p:nvGraphicFramePr>
        <p:xfrm>
          <a:off x="-128619" y="2967046"/>
          <a:ext cx="9794670" cy="366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Document" r:id="rId4" imgW="5905500" imgH="2209800" progId="Word.Document.12">
                  <p:embed/>
                </p:oleObj>
              </mc:Choice>
              <mc:Fallback>
                <p:oleObj name="Document" r:id="rId4" imgW="5905500" imgH="220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28619" y="2967046"/>
                        <a:ext cx="9794670" cy="3665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55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379555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Short engines:</a:t>
            </a:r>
          </a:p>
          <a:p>
            <a:pPr lvl="1"/>
            <a:r>
              <a:rPr lang="en-US" sz="2400" dirty="0" smtClean="0"/>
              <a:t>Only Precursor phase</a:t>
            </a:r>
          </a:p>
          <a:p>
            <a:pPr lvl="2"/>
            <a:r>
              <a:rPr lang="en-US" sz="2000" dirty="0" smtClean="0"/>
              <a:t>Precursor-like events</a:t>
            </a:r>
          </a:p>
          <a:p>
            <a:r>
              <a:rPr lang="en-US" sz="2800" dirty="0" smtClean="0"/>
              <a:t>Intermediate engines:</a:t>
            </a:r>
          </a:p>
          <a:p>
            <a:pPr lvl="1"/>
            <a:r>
              <a:rPr lang="en-US" sz="2400" dirty="0" smtClean="0"/>
              <a:t>No unshocked phase</a:t>
            </a:r>
          </a:p>
          <a:p>
            <a:pPr lvl="2"/>
            <a:r>
              <a:rPr lang="en-US" sz="2000" dirty="0" smtClean="0"/>
              <a:t>High variability</a:t>
            </a:r>
          </a:p>
          <a:p>
            <a:r>
              <a:rPr lang="en-US" sz="2800" dirty="0" smtClean="0"/>
              <a:t>Long engines</a:t>
            </a:r>
          </a:p>
          <a:p>
            <a:pPr lvl="1"/>
            <a:r>
              <a:rPr lang="en-US" sz="2400" dirty="0" smtClean="0"/>
              <a:t>Mixture of the three</a:t>
            </a:r>
            <a:endParaRPr lang="en-US" sz="2400" dirty="0"/>
          </a:p>
        </p:txBody>
      </p:sp>
      <p:pic>
        <p:nvPicPr>
          <p:cNvPr id="4" name="Picture 3" descr="Pha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07" y="1600200"/>
            <a:ext cx="5827169" cy="35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63" y="1866900"/>
            <a:ext cx="8712200" cy="19809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in Zhang et al., 2003 &amp; Morsony et al., 2007, we measure the </a:t>
            </a:r>
            <a:r>
              <a:rPr lang="en-US" sz="2400" dirty="0"/>
              <a:t>jet flux (Kinetic &amp; Internal energy</a:t>
            </a:r>
            <a:r>
              <a:rPr lang="en-US" sz="2400" dirty="0" smtClean="0"/>
              <a:t>), at </a:t>
            </a:r>
            <a:r>
              <a:rPr lang="en-US" sz="2400" dirty="0" smtClean="0">
                <a:solidFill>
                  <a:srgbClr val="FFFF00"/>
                </a:solidFill>
              </a:rPr>
              <a:t>1.2 10</a:t>
            </a:r>
            <a:r>
              <a:rPr lang="en-US" sz="2400" baseline="30000" dirty="0" smtClean="0">
                <a:solidFill>
                  <a:srgbClr val="FFFF00"/>
                </a:solidFill>
              </a:rPr>
              <a:t>11</a:t>
            </a:r>
            <a:r>
              <a:rPr lang="en-US" sz="2400" dirty="0" smtClean="0">
                <a:solidFill>
                  <a:srgbClr val="FFFF00"/>
                </a:solidFill>
              </a:rPr>
              <a:t> cm </a:t>
            </a:r>
            <a:r>
              <a:rPr lang="en-US" sz="2400" dirty="0" smtClean="0"/>
              <a:t>from the star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97206" y="3029054"/>
            <a:ext cx="8189594" cy="3306465"/>
            <a:chOff x="457200" y="3351691"/>
            <a:chExt cx="8189594" cy="3306465"/>
          </a:xfrm>
        </p:grpSpPr>
        <p:grpSp>
          <p:nvGrpSpPr>
            <p:cNvPr id="4" name="Group 3"/>
            <p:cNvGrpSpPr/>
            <p:nvPr/>
          </p:nvGrpSpPr>
          <p:grpSpPr>
            <a:xfrm>
              <a:off x="679423" y="3351691"/>
              <a:ext cx="7967371" cy="3306465"/>
              <a:chOff x="1176629" y="3625334"/>
              <a:chExt cx="7967371" cy="330646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212850" y="4267200"/>
                <a:ext cx="1028700" cy="10922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2241550" y="3644900"/>
                <a:ext cx="5905500" cy="10287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241550" y="4953000"/>
                <a:ext cx="5905500" cy="10287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Left Brace 7"/>
              <p:cNvSpPr/>
              <p:nvPr/>
            </p:nvSpPr>
            <p:spPr>
              <a:xfrm rot="16200000">
                <a:off x="3601243" y="4457974"/>
                <a:ext cx="334965" cy="3232152"/>
              </a:xfrm>
              <a:prstGeom prst="leftBrac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Explosion 1 8"/>
              <p:cNvSpPr/>
              <p:nvPr/>
            </p:nvSpPr>
            <p:spPr>
              <a:xfrm>
                <a:off x="1479550" y="4533900"/>
                <a:ext cx="673100" cy="652462"/>
              </a:xfrm>
              <a:prstGeom prst="irregularSeal1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933819" y="4684145"/>
                <a:ext cx="1123950" cy="27940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613166">
                <a:off x="3917949" y="4962064"/>
                <a:ext cx="1123950" cy="27940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20890846">
                <a:off x="3905627" y="4394200"/>
                <a:ext cx="1123950" cy="27940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76629" y="3625334"/>
                <a:ext cx="1289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Progenitor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Collapses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63271" y="6296168"/>
                <a:ext cx="1851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Relativistic jet (Γ)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14583" y="6241532"/>
                <a:ext cx="22844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6600"/>
                    </a:solidFill>
                  </a:rPr>
                  <a:t>Jet Flux </a:t>
                </a:r>
              </a:p>
              <a:p>
                <a:pPr algn="ctr"/>
                <a:r>
                  <a:rPr lang="en-US" dirty="0" smtClean="0">
                    <a:solidFill>
                      <a:srgbClr val="FF6600"/>
                    </a:solidFill>
                  </a:rPr>
                  <a:t>(at r = 1.2 10</a:t>
                </a:r>
                <a:r>
                  <a:rPr lang="en-US" baseline="30000" dirty="0" smtClean="0">
                    <a:solidFill>
                      <a:srgbClr val="FF6600"/>
                    </a:solidFill>
                  </a:rPr>
                  <a:t>11</a:t>
                </a:r>
                <a:r>
                  <a:rPr lang="en-US" dirty="0" smtClean="0">
                    <a:solidFill>
                      <a:srgbClr val="FF6600"/>
                    </a:solidFill>
                  </a:rPr>
                  <a:t> cm)</a:t>
                </a:r>
                <a:endParaRPr lang="en-US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936607" y="6285468"/>
                <a:ext cx="1864087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3366FF"/>
                    </a:solidFill>
                  </a:rPr>
                  <a:t>Jet progressing in the CSM</a:t>
                </a:r>
                <a:endParaRPr lang="el-GR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20" name="Left Brace 19"/>
              <p:cNvSpPr/>
              <p:nvPr/>
            </p:nvSpPr>
            <p:spPr>
              <a:xfrm rot="16200000">
                <a:off x="7652266" y="4749800"/>
                <a:ext cx="303768" cy="2679700"/>
              </a:xfrm>
              <a:prstGeom prst="leftBrace">
                <a:avLst>
                  <a:gd name="adj1" fmla="val 15000"/>
                  <a:gd name="adj2" fmla="val 50000"/>
                </a:avLst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Left Brace 20"/>
              <p:cNvSpPr/>
              <p:nvPr/>
            </p:nvSpPr>
            <p:spPr>
              <a:xfrm rot="16200000">
                <a:off x="5750720" y="5642250"/>
                <a:ext cx="334965" cy="863602"/>
              </a:xfrm>
              <a:prstGeom prst="leftBrace">
                <a:avLst>
                  <a:gd name="adj1" fmla="val 15000"/>
                  <a:gd name="adj2" fmla="val 50000"/>
                </a:avLst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Block Arc 21"/>
              <p:cNvSpPr/>
              <p:nvPr/>
            </p:nvSpPr>
            <p:spPr>
              <a:xfrm rot="5400000">
                <a:off x="4726559" y="4201545"/>
                <a:ext cx="2014990" cy="1231900"/>
              </a:xfrm>
              <a:prstGeom prst="blockArc">
                <a:avLst>
                  <a:gd name="adj1" fmla="val 10728629"/>
                  <a:gd name="adj2" fmla="val 0"/>
                  <a:gd name="adj3" fmla="val 25000"/>
                </a:avLst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7230875" y="4633345"/>
                <a:ext cx="662686" cy="414790"/>
              </a:xfrm>
              <a:prstGeom prst="rightArrow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613166">
                <a:off x="7187040" y="5334159"/>
                <a:ext cx="660408" cy="435702"/>
              </a:xfrm>
              <a:prstGeom prst="rightArrow">
                <a:avLst>
                  <a:gd name="adj1" fmla="val 50000"/>
                  <a:gd name="adj2" fmla="val 49525"/>
                </a:avLst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20890846">
                <a:off x="7173190" y="3942593"/>
                <a:ext cx="626136" cy="419851"/>
              </a:xfrm>
              <a:prstGeom prst="rightArrow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Left Brace 37"/>
            <p:cNvSpPr/>
            <p:nvPr/>
          </p:nvSpPr>
          <p:spPr>
            <a:xfrm rot="16200000">
              <a:off x="986288" y="5368607"/>
              <a:ext cx="334965" cy="863602"/>
            </a:xfrm>
            <a:prstGeom prst="leftBrace">
              <a:avLst>
                <a:gd name="adj1" fmla="val 15000"/>
                <a:gd name="adj2" fmla="val 5000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6050860"/>
              <a:ext cx="136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3.3 10</a:t>
              </a:r>
              <a:r>
                <a:rPr lang="en-US" baseline="30000" dirty="0" smtClean="0">
                  <a:solidFill>
                    <a:srgbClr val="FF6600"/>
                  </a:solidFill>
                </a:rPr>
                <a:t>10</a:t>
              </a:r>
              <a:r>
                <a:rPr lang="en-US" dirty="0" smtClean="0">
                  <a:solidFill>
                    <a:srgbClr val="FF6600"/>
                  </a:solidFill>
                </a:rPr>
                <a:t> cm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5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890"/>
            <a:ext cx="8229600" cy="1143000"/>
          </a:xfrm>
        </p:spPr>
        <p:txBody>
          <a:bodyPr/>
          <a:lstStyle/>
          <a:p>
            <a:r>
              <a:rPr lang="en-US" dirty="0" smtClean="0"/>
              <a:t>Light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4697"/>
            <a:ext cx="3839349" cy="4843302"/>
          </a:xfrm>
        </p:spPr>
        <p:txBody>
          <a:bodyPr>
            <a:noAutofit/>
          </a:bodyPr>
          <a:lstStyle/>
          <a:p>
            <a:r>
              <a:rPr lang="en-US" sz="2400" dirty="0" smtClean="0"/>
              <a:t>Brief &amp; Short:</a:t>
            </a:r>
          </a:p>
          <a:p>
            <a:pPr lvl="1"/>
            <a:r>
              <a:rPr lang="en-US" sz="2000" dirty="0" smtClean="0"/>
              <a:t>One sharp peak</a:t>
            </a:r>
          </a:p>
          <a:p>
            <a:r>
              <a:rPr lang="en-US" sz="2400" dirty="0" smtClean="0"/>
              <a:t>Intermediate:</a:t>
            </a:r>
          </a:p>
          <a:p>
            <a:pPr lvl="1"/>
            <a:r>
              <a:rPr lang="en-US" sz="2000" dirty="0" smtClean="0"/>
              <a:t>Two main pulses (Strong precursor + Shocked phase)</a:t>
            </a:r>
          </a:p>
          <a:p>
            <a:pPr lvl="1"/>
            <a:r>
              <a:rPr lang="en-US" sz="2000" dirty="0" smtClean="0"/>
              <a:t>Variable</a:t>
            </a:r>
          </a:p>
          <a:p>
            <a:r>
              <a:rPr lang="en-US" sz="2400" dirty="0" smtClean="0"/>
              <a:t>Long:</a:t>
            </a:r>
          </a:p>
          <a:p>
            <a:pPr lvl="1"/>
            <a:r>
              <a:rPr lang="en-US" sz="2000" dirty="0" smtClean="0"/>
              <a:t>Multi-peaked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89190"/>
              </p:ext>
            </p:extLst>
          </p:nvPr>
        </p:nvGraphicFramePr>
        <p:xfrm>
          <a:off x="3946525" y="2014538"/>
          <a:ext cx="5076825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Document" r:id="rId4" imgW="6134100" imgH="5397500" progId="Word.Document.12">
                  <p:embed/>
                </p:oleObj>
              </mc:Choice>
              <mc:Fallback>
                <p:oleObj name="Document" r:id="rId4" imgW="6134100" imgH="539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6525" y="2014538"/>
                        <a:ext cx="5076825" cy="446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79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Outflow properties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9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Relativistic acceleration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91" y="2214331"/>
            <a:ext cx="3258254" cy="31092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longer the engine duration the more efficiently the outflow is accelerated</a:t>
            </a:r>
          </a:p>
          <a:p>
            <a:r>
              <a:rPr lang="en-US" sz="2400" dirty="0" smtClean="0"/>
              <a:t>Short engines fail to produce highly relativistic outflow</a:t>
            </a:r>
            <a:endParaRPr lang="en-US" sz="2400" dirty="0"/>
          </a:p>
        </p:txBody>
      </p:sp>
      <p:pic>
        <p:nvPicPr>
          <p:cNvPr id="4" name="Picture 3" descr="Effici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45" y="2102685"/>
            <a:ext cx="5762874" cy="32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2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2968" cy="1143000"/>
          </a:xfrm>
        </p:spPr>
        <p:txBody>
          <a:bodyPr/>
          <a:lstStyle/>
          <a:p>
            <a:r>
              <a:rPr lang="en-US" dirty="0" smtClean="0"/>
              <a:t>Angular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36" y="3440026"/>
            <a:ext cx="5027326" cy="3270007"/>
          </a:xfrm>
        </p:spPr>
        <p:txBody>
          <a:bodyPr>
            <a:normAutofit/>
          </a:bodyPr>
          <a:lstStyle/>
          <a:p>
            <a:r>
              <a:rPr lang="en-US" sz="2800" dirty="0"/>
              <a:t>The longer the engine the more relativistic, collimated and energetic the jet is</a:t>
            </a:r>
          </a:p>
          <a:p>
            <a:r>
              <a:rPr lang="en-US" sz="2600" dirty="0" smtClean="0"/>
              <a:t>Short </a:t>
            </a:r>
            <a:r>
              <a:rPr lang="en-US" sz="2600" dirty="0"/>
              <a:t>engines wide </a:t>
            </a:r>
            <a:r>
              <a:rPr lang="en-US" sz="2600" dirty="0" smtClean="0"/>
              <a:t>jets suggest </a:t>
            </a:r>
            <a:r>
              <a:rPr lang="en-US" sz="2600" dirty="0"/>
              <a:t>high-rates &amp; Soft </a:t>
            </a:r>
            <a:r>
              <a:rPr lang="en-US" sz="2600" dirty="0" smtClean="0"/>
              <a:t>events</a:t>
            </a:r>
          </a:p>
          <a:p>
            <a:pPr lvl="1"/>
            <a:r>
              <a:rPr lang="en-US" sz="2200" i="1" dirty="0" smtClean="0">
                <a:solidFill>
                  <a:srgbClr val="FF6600"/>
                </a:solidFill>
              </a:rPr>
              <a:t>ll</a:t>
            </a:r>
            <a:r>
              <a:rPr lang="en-US" sz="2200" dirty="0" smtClean="0">
                <a:solidFill>
                  <a:srgbClr val="FF6600"/>
                </a:solidFill>
              </a:rPr>
              <a:t>GRBs (?)</a:t>
            </a:r>
            <a:endParaRPr lang="en-US" sz="2200" dirty="0">
              <a:solidFill>
                <a:srgbClr val="FF6600"/>
              </a:solidFill>
            </a:endParaRPr>
          </a:p>
        </p:txBody>
      </p:sp>
      <p:pic>
        <p:nvPicPr>
          <p:cNvPr id="4" name="Picture 3" descr="Efr-p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70" y="3957964"/>
            <a:ext cx="3493963" cy="244577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43618"/>
              </p:ext>
            </p:extLst>
          </p:nvPr>
        </p:nvGraphicFramePr>
        <p:xfrm>
          <a:off x="141118" y="1728524"/>
          <a:ext cx="5168444" cy="138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111"/>
                <a:gridCol w="1292111"/>
                <a:gridCol w="1292111"/>
                <a:gridCol w="1292111"/>
              </a:tblGrid>
              <a:tr h="347187">
                <a:tc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Engine </a:t>
                      </a:r>
                      <a:endParaRPr lang="en-US" sz="1200" b="1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Short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Intermediate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Long</a:t>
                      </a:r>
                      <a:endParaRPr lang="en-US" sz="1200" b="1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</a:tr>
              <a:tr h="347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 &lt; 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&lt; ~2-3°</a:t>
                      </a:r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 &lt; Γ &lt; 100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lang="en-US" sz="1400" b="1" baseline="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&gt; 100</a:t>
                      </a:r>
                      <a:endParaRPr lang="en-US" sz="1400" b="1" dirty="0" smtClean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347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2-3° &lt; 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&lt; ~10°</a:t>
                      </a:r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 &lt; Γ &lt; 100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347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10° &lt; 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&lt; 30-90°</a:t>
                      </a:r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3366FF"/>
                          </a:solidFill>
                          <a:latin typeface="Times New Roman"/>
                          <a:cs typeface="Times New Roman"/>
                        </a:rPr>
                        <a:t>1.01 &lt; Γ &lt; 10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3366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jet 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35" y="1642916"/>
            <a:ext cx="3645465" cy="21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0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Low luminosity </a:t>
            </a:r>
            <a:r>
              <a:rPr lang="en-US" dirty="0" smtClean="0"/>
              <a:t>GRBs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4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457200" y="151150"/>
            <a:ext cx="8229600" cy="1143000"/>
          </a:xfrm>
        </p:spPr>
        <p:txBody>
          <a:bodyPr/>
          <a:lstStyle/>
          <a:p>
            <a:r>
              <a:rPr lang="fr-FR" i="1" dirty="0">
                <a:solidFill>
                  <a:srgbClr val="FFFFFF"/>
                </a:solidFill>
                <a:latin typeface="Arial" charset="0"/>
                <a:cs typeface="Arial" charset="0"/>
              </a:rPr>
              <a:t>ll</a:t>
            </a:r>
            <a:r>
              <a:rPr lang="fr-FR" dirty="0">
                <a:solidFill>
                  <a:srgbClr val="FFFFFF"/>
                </a:solidFill>
                <a:latin typeface="Arial" charset="0"/>
                <a:cs typeface="Arial" charset="0"/>
              </a:rPr>
              <a:t>GRBs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282236" y="1276508"/>
            <a:ext cx="8861764" cy="2699771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Few orders of magnitude softer than </a:t>
            </a:r>
            <a:r>
              <a:rPr lang="en-US" sz="2400" dirty="0" smtClean="0">
                <a:latin typeface="Arial" charset="0"/>
                <a:cs typeface="Arial" charset="0"/>
              </a:rPr>
              <a:t>GRBs (typical LGRBs &gt; 10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52 </a:t>
            </a:r>
            <a:r>
              <a:rPr lang="en-US" sz="2400" dirty="0" smtClean="0">
                <a:latin typeface="Arial" charset="0"/>
                <a:cs typeface="Arial" charset="0"/>
              </a:rPr>
              <a:t>ergs)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Soft spectrums &amp; Smooth light curves (single pulse)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Accompanied by broad line type </a:t>
            </a:r>
            <a:r>
              <a:rPr lang="en-US" sz="2400" dirty="0" err="1" smtClean="0">
                <a:latin typeface="Arial" charset="0"/>
                <a:cs typeface="Arial" charset="0"/>
              </a:rPr>
              <a:t>Ic</a:t>
            </a:r>
            <a:r>
              <a:rPr lang="en-US" sz="2400" dirty="0" smtClean="0">
                <a:latin typeface="Arial" charset="0"/>
                <a:cs typeface="Arial" charset="0"/>
              </a:rPr>
              <a:t> SNe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Only at very </a:t>
            </a:r>
            <a:r>
              <a:rPr lang="en-US" sz="2400" dirty="0">
                <a:latin typeface="Arial" charset="0"/>
                <a:cs typeface="Arial" charset="0"/>
              </a:rPr>
              <a:t>low </a:t>
            </a:r>
            <a:r>
              <a:rPr lang="en-US" sz="2400" dirty="0" smtClean="0">
                <a:latin typeface="Arial" charset="0"/>
                <a:cs typeface="Arial" charset="0"/>
              </a:rPr>
              <a:t>redshifts (due to their </a:t>
            </a:r>
            <a:r>
              <a:rPr lang="en-US" sz="2400" i="1" dirty="0" smtClean="0">
                <a:latin typeface="Arial" charset="0"/>
                <a:cs typeface="Arial" charset="0"/>
              </a:rPr>
              <a:t>low luminosities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Rates estimated </a:t>
            </a: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as 100-1000 times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higher than LGRBs 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~</a:t>
            </a:r>
            <a:r>
              <a:rPr lang="en-US" sz="2000" dirty="0" smtClean="0">
                <a:latin typeface="Arial" charset="0"/>
                <a:cs typeface="Arial" charset="0"/>
              </a:rPr>
              <a:t>230 Gpc</a:t>
            </a:r>
            <a:r>
              <a:rPr lang="en-US" sz="2000" baseline="30000" dirty="0" smtClean="0">
                <a:latin typeface="Arial" charset="0"/>
                <a:cs typeface="Arial" charset="0"/>
              </a:rPr>
              <a:t>-3</a:t>
            </a:r>
            <a:r>
              <a:rPr lang="en-US" sz="2000" dirty="0" smtClean="0">
                <a:latin typeface="Arial" charset="0"/>
                <a:cs typeface="Arial" charset="0"/>
              </a:rPr>
              <a:t> yr</a:t>
            </a:r>
            <a:r>
              <a:rPr lang="en-US" sz="2000" baseline="30000" dirty="0" smtClean="0">
                <a:latin typeface="Arial" charset="0"/>
                <a:cs typeface="Arial" charset="0"/>
              </a:rPr>
              <a:t>-1 </a:t>
            </a:r>
            <a:r>
              <a:rPr lang="en-US" sz="2000" dirty="0" smtClean="0">
                <a:latin typeface="Arial" charset="0"/>
                <a:cs typeface="Arial" charset="0"/>
              </a:rPr>
              <a:t> due to the very low redshift </a:t>
            </a:r>
            <a:r>
              <a:rPr lang="en-US" sz="1600" dirty="0" smtClean="0">
                <a:latin typeface="Arial" charset="0"/>
                <a:cs typeface="Arial" charset="0"/>
              </a:rPr>
              <a:t>(</a:t>
            </a:r>
            <a:r>
              <a:rPr lang="en-US" sz="1600" dirty="0" err="1" smtClean="0"/>
              <a:t>Soderberg</a:t>
            </a:r>
            <a:r>
              <a:rPr lang="en-US" sz="1600" dirty="0" smtClean="0"/>
              <a:t> </a:t>
            </a:r>
            <a:r>
              <a:rPr lang="en-US" sz="1600" dirty="0"/>
              <a:t>et al., 2006 </a:t>
            </a:r>
            <a:r>
              <a:rPr lang="en-US" sz="1600" dirty="0" smtClean="0"/>
              <a:t>&amp; Bromberg </a:t>
            </a:r>
            <a:r>
              <a:rPr lang="en-US" sz="1600" dirty="0"/>
              <a:t>et al., </a:t>
            </a:r>
            <a:r>
              <a:rPr lang="en-US" sz="1600" dirty="0" smtClean="0"/>
              <a:t>2011 and the references within</a:t>
            </a:r>
            <a:r>
              <a:rPr lang="en-US" sz="1600" dirty="0" smtClean="0">
                <a:latin typeface="Arial" charset="0"/>
                <a:cs typeface="Arial" charset="0"/>
              </a:rPr>
              <a:t>)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What is making all these events?? Which engine??</a:t>
            </a:r>
          </a:p>
          <a:p>
            <a:endParaRPr lang="en-US" sz="24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l-GR" sz="2400" dirty="0">
              <a:latin typeface="Arial" charset="0"/>
              <a:cs typeface="Arial" charset="0"/>
            </a:endParaRPr>
          </a:p>
          <a:p>
            <a:endParaRPr lang="en-US" sz="24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5" name="Picture 4" descr="Screen Shot 2015-08-30 at 20.43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9868"/>
            <a:ext cx="9144000" cy="24505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2900" y="6323054"/>
            <a:ext cx="2902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Credit: Bromberg </a:t>
            </a:r>
            <a:r>
              <a:rPr lang="en-US" dirty="0"/>
              <a:t>et al., 2011</a:t>
            </a:r>
          </a:p>
        </p:txBody>
      </p:sp>
    </p:spTree>
    <p:extLst>
      <p:ext uri="{BB962C8B-B14F-4D97-AF65-F5344CB8AC3E}">
        <p14:creationId xmlns:p14="http://schemas.microsoft.com/office/powerpoint/2010/main" val="624499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38" y="1848837"/>
            <a:ext cx="4258045" cy="36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Gravitational collapse of massive stars producing central BH (engine) is believed to power LGRBs as: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It can power relativistic jets (</a:t>
            </a:r>
            <a:r>
              <a:rPr lang="el-GR" sz="1800" dirty="0"/>
              <a:t>Γ</a:t>
            </a:r>
            <a:r>
              <a:rPr lang="fr-FR" sz="1800" dirty="0"/>
              <a:t>&gt;</a:t>
            </a:r>
            <a:r>
              <a:rPr lang="fr-FR" sz="1800" dirty="0" smtClean="0"/>
              <a:t>100)</a:t>
            </a:r>
            <a:r>
              <a:rPr lang="en-US" sz="1800" dirty="0" smtClean="0"/>
              <a:t> (Numerical simulations)</a:t>
            </a:r>
          </a:p>
          <a:p>
            <a:r>
              <a:rPr lang="en-US" sz="1800" dirty="0" smtClean="0"/>
              <a:t>GRBs are observed in high SFR regions (Savaglio et al., 2009)</a:t>
            </a:r>
          </a:p>
          <a:p>
            <a:pPr lvl="1"/>
            <a:r>
              <a:rPr lang="en-US" sz="1400" dirty="0" smtClean="0"/>
              <a:t>GRB =&gt; Young/Massive Stars death</a:t>
            </a:r>
          </a:p>
          <a:p>
            <a:r>
              <a:rPr lang="en-US" sz="1800" dirty="0" smtClean="0"/>
              <a:t>GRB-SN connections (SN1998bw, SN2006aj, SN2010bh…)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33" y="2160690"/>
            <a:ext cx="4399049" cy="2784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9246" y="5168136"/>
            <a:ext cx="208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(Credit: T. </a:t>
            </a:r>
            <a:r>
              <a:rPr lang="en-US" dirty="0" err="1" smtClean="0"/>
              <a:t>Totani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5230" y="6106040"/>
            <a:ext cx="5634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MacFadyen et al., </a:t>
            </a:r>
            <a:r>
              <a:rPr lang="da-DK" sz="2000" dirty="0" smtClean="0"/>
              <a:t>1999 &amp; </a:t>
            </a:r>
            <a:r>
              <a:rPr lang="da-DK" sz="2000" dirty="0"/>
              <a:t>Woosley et al., 2006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743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844"/>
            <a:ext cx="8229600" cy="911695"/>
          </a:xfrm>
        </p:spPr>
        <p:txBody>
          <a:bodyPr/>
          <a:lstStyle/>
          <a:p>
            <a:r>
              <a:rPr lang="en-US" dirty="0" smtClean="0"/>
              <a:t>Two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38" y="1334157"/>
            <a:ext cx="8818874" cy="27409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1: A radiative efficiency of 1% for the outflow with Gamma </a:t>
            </a:r>
            <a:r>
              <a:rPr lang="en-US" sz="2800" dirty="0"/>
              <a:t>&gt; </a:t>
            </a:r>
            <a:r>
              <a:rPr lang="en-US" sz="2800" dirty="0" smtClean="0"/>
              <a:t>10 </a:t>
            </a:r>
            <a:r>
              <a:rPr lang="en-US" sz="2000" dirty="0" smtClean="0"/>
              <a:t>(Zhang et al., 2007 &amp; Morsony et al., 2010)</a:t>
            </a:r>
            <a:endParaRPr lang="en-US" sz="2400" dirty="0"/>
          </a:p>
          <a:p>
            <a:r>
              <a:rPr lang="en-US" sz="2800" dirty="0" smtClean="0"/>
              <a:t>2: The Prompt </a:t>
            </a:r>
            <a:r>
              <a:rPr lang="en-US" sz="2800" dirty="0"/>
              <a:t>emission </a:t>
            </a:r>
            <a:r>
              <a:rPr lang="en-US" sz="2800" dirty="0" smtClean="0"/>
              <a:t>is released just after the </a:t>
            </a:r>
            <a:r>
              <a:rPr lang="en-US" sz="2800" dirty="0"/>
              <a:t>breakout </a:t>
            </a:r>
            <a:r>
              <a:rPr lang="en-US" sz="2800" dirty="0" smtClean="0"/>
              <a:t>at </a:t>
            </a:r>
            <a:r>
              <a:rPr lang="en-US" sz="2800" dirty="0"/>
              <a:t>a small radius (R ~ 10</a:t>
            </a:r>
            <a:r>
              <a:rPr lang="en-US" sz="2800" baseline="30000" dirty="0"/>
              <a:t>11</a:t>
            </a:r>
            <a:r>
              <a:rPr lang="en-US" sz="2800" dirty="0"/>
              <a:t> cm</a:t>
            </a:r>
            <a:r>
              <a:rPr lang="en-US" sz="2800" dirty="0" smtClean="0"/>
              <a:t>). </a:t>
            </a:r>
            <a:r>
              <a:rPr lang="en-US" sz="2000" dirty="0" smtClean="0"/>
              <a:t>(Lazzati et al., 2010)</a:t>
            </a:r>
            <a:endParaRPr lang="en-US" sz="2000" dirty="0"/>
          </a:p>
          <a:p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75" y="3683948"/>
            <a:ext cx="3036325" cy="1260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41603"/>
            <a:ext cx="5254046" cy="856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4397" y="6416251"/>
            <a:ext cx="245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Amati et al., 2009</a:t>
            </a:r>
            <a:endParaRPr lang="en-US" sz="1400" dirty="0"/>
          </a:p>
        </p:txBody>
      </p:sp>
      <p:pic>
        <p:nvPicPr>
          <p:cNvPr id="8" name="Picture 7" descr="Screen Shot 2015-09-01 at 13.22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01" y="4015951"/>
            <a:ext cx="3222411" cy="2400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95675" y="4963178"/>
            <a:ext cx="1850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Zhang et al., 2007</a:t>
            </a:r>
          </a:p>
        </p:txBody>
      </p:sp>
    </p:spTree>
    <p:extLst>
      <p:ext uri="{BB962C8B-B14F-4D97-AF65-F5344CB8AC3E}">
        <p14:creationId xmlns:p14="http://schemas.microsoft.com/office/powerpoint/2010/main" val="2129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5054600" cy="958972"/>
          </a:xfrm>
        </p:spPr>
        <p:txBody>
          <a:bodyPr>
            <a:noAutofit/>
          </a:bodyPr>
          <a:lstStyle/>
          <a:p>
            <a:r>
              <a:rPr lang="en-US" sz="3200" dirty="0" smtClean="0"/>
              <a:t>Opening angle &amp; Probability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74647"/>
            <a:ext cx="6386342" cy="21914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shorter </a:t>
            </a:r>
            <a:r>
              <a:rPr lang="en-US" dirty="0"/>
              <a:t>the </a:t>
            </a:r>
            <a:r>
              <a:rPr lang="en-US" dirty="0" smtClean="0"/>
              <a:t>engine</a:t>
            </a:r>
          </a:p>
          <a:p>
            <a:pPr lvl="1"/>
            <a:r>
              <a:rPr lang="en-US" dirty="0" smtClean="0"/>
              <a:t>The wider </a:t>
            </a:r>
            <a:r>
              <a:rPr lang="en-US" i="1" dirty="0"/>
              <a:t>E</a:t>
            </a:r>
            <a:r>
              <a:rPr lang="en-US" i="1" baseline="-25000" dirty="0"/>
              <a:t>iso</a:t>
            </a:r>
            <a:r>
              <a:rPr lang="en-US" dirty="0"/>
              <a:t> </a:t>
            </a:r>
            <a:r>
              <a:rPr lang="en-US" dirty="0" smtClean="0"/>
              <a:t>is spread</a:t>
            </a:r>
          </a:p>
          <a:p>
            <a:pPr lvl="1"/>
            <a:r>
              <a:rPr lang="en-US" dirty="0" smtClean="0"/>
              <a:t>The softer </a:t>
            </a:r>
            <a:r>
              <a:rPr lang="en-US" i="1" dirty="0" smtClean="0"/>
              <a:t>E</a:t>
            </a:r>
            <a:r>
              <a:rPr lang="en-US" i="1" baseline="-25000" dirty="0" smtClean="0"/>
              <a:t>iso</a:t>
            </a:r>
            <a:r>
              <a:rPr lang="en-US" dirty="0" smtClean="0"/>
              <a:t> tends to be. </a:t>
            </a:r>
          </a:p>
          <a:p>
            <a:r>
              <a:rPr lang="en-US" dirty="0" smtClean="0"/>
              <a:t>Probability of observation </a:t>
            </a:r>
          </a:p>
          <a:p>
            <a:pPr lvl="1"/>
            <a:r>
              <a:rPr lang="en-US" dirty="0" smtClean="0"/>
              <a:t>High for short engines’ jets (x2.5 than long engines)</a:t>
            </a:r>
          </a:p>
          <a:p>
            <a:pPr lvl="1"/>
            <a:r>
              <a:rPr lang="en-US" dirty="0" smtClean="0"/>
              <a:t>Very high in </a:t>
            </a:r>
            <a:r>
              <a:rPr lang="en-US" i="1" dirty="0" smtClean="0"/>
              <a:t>ll</a:t>
            </a:r>
            <a:r>
              <a:rPr lang="en-US" dirty="0" smtClean="0"/>
              <a:t>GRBs domain (10</a:t>
            </a:r>
            <a:r>
              <a:rPr lang="en-US" baseline="30000" dirty="0" smtClean="0"/>
              <a:t>47-49</a:t>
            </a:r>
            <a:r>
              <a:rPr lang="en-US" dirty="0" smtClean="0"/>
              <a:t> </a:t>
            </a:r>
            <a:r>
              <a:rPr lang="en-US" dirty="0"/>
              <a:t>erg</a:t>
            </a:r>
            <a:r>
              <a:rPr lang="en-US" dirty="0" smtClean="0"/>
              <a:t>) </a:t>
            </a:r>
            <a:endParaRPr lang="en-US" dirty="0">
              <a:effectLst/>
            </a:endParaRPr>
          </a:p>
        </p:txBody>
      </p:sp>
      <p:pic>
        <p:nvPicPr>
          <p:cNvPr id="7" name="Picture 6" descr="pl-pb-4p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70" y="4081186"/>
            <a:ext cx="3469143" cy="2428400"/>
          </a:xfrm>
          <a:prstGeom prst="rect">
            <a:avLst/>
          </a:prstGeom>
        </p:spPr>
      </p:pic>
      <p:pic>
        <p:nvPicPr>
          <p:cNvPr id="8" name="Picture 7" descr="pl-fr-4p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4165909"/>
            <a:ext cx="3348110" cy="2343677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6049228" y="711796"/>
            <a:ext cx="2955741" cy="2600268"/>
            <a:chOff x="5760781" y="39297"/>
            <a:chExt cx="4099095" cy="4315796"/>
          </a:xfrm>
        </p:grpSpPr>
        <p:sp>
          <p:nvSpPr>
            <p:cNvPr id="35" name="Smiley Face 34"/>
            <p:cNvSpPr/>
            <p:nvPr/>
          </p:nvSpPr>
          <p:spPr>
            <a:xfrm rot="19767446">
              <a:off x="6748763" y="1181227"/>
              <a:ext cx="206042" cy="209550"/>
            </a:xfrm>
            <a:prstGeom prst="smileyF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760781" y="39297"/>
              <a:ext cx="4099095" cy="4315796"/>
              <a:chOff x="5760781" y="39297"/>
              <a:chExt cx="4099095" cy="4315796"/>
            </a:xfrm>
          </p:grpSpPr>
          <p:sp>
            <p:nvSpPr>
              <p:cNvPr id="36" name="Explosion 1 35"/>
              <p:cNvSpPr/>
              <p:nvPr/>
            </p:nvSpPr>
            <p:spPr>
              <a:xfrm>
                <a:off x="7651750" y="3797300"/>
                <a:ext cx="355600" cy="283886"/>
              </a:xfrm>
              <a:prstGeom prst="irregularSeal1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5760781" y="39297"/>
                <a:ext cx="4099095" cy="4315796"/>
                <a:chOff x="5760781" y="39297"/>
                <a:chExt cx="4099095" cy="4315796"/>
              </a:xfrm>
            </p:grpSpPr>
            <p:pic>
              <p:nvPicPr>
                <p:cNvPr id="12" name="Picture 11" descr="Cone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0102" y="1239838"/>
                  <a:ext cx="2633898" cy="2710688"/>
                </a:xfrm>
                <a:prstGeom prst="rect">
                  <a:avLst/>
                </a:prstGeom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7703167" y="120686"/>
                  <a:ext cx="2156709" cy="961387"/>
                  <a:chOff x="7751964" y="166429"/>
                  <a:chExt cx="2156709" cy="961387"/>
                </a:xfrm>
              </p:grpSpPr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097163" y="166429"/>
                    <a:ext cx="1811510" cy="766249"/>
                  </a:xfrm>
                  <a:prstGeom prst="rect">
                    <a:avLst/>
                  </a:prstGeom>
                  <a:noFill/>
                  <a:ln>
                    <a:solidFill>
                      <a:srgbClr val="FFFF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i="1" dirty="0" smtClean="0">
                        <a:solidFill>
                          <a:srgbClr val="FFFF00"/>
                        </a:solidFill>
                      </a:rPr>
                      <a:t>P(</a:t>
                    </a:r>
                    <a:r>
                      <a:rPr lang="en-US" sz="1200" dirty="0" smtClean="0">
                        <a:solidFill>
                          <a:srgbClr val="FFFF00"/>
                        </a:solidFill>
                      </a:rPr>
                      <a:t>GRB</a:t>
                    </a:r>
                    <a:r>
                      <a:rPr lang="en-US" sz="1200" i="1" dirty="0" smtClean="0">
                        <a:solidFill>
                          <a:srgbClr val="FFFF00"/>
                        </a:solidFill>
                      </a:rPr>
                      <a:t>)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rgbClr val="FFFF00"/>
                        </a:solidFill>
                      </a:rPr>
                      <a:t>(</a:t>
                    </a:r>
                    <a:r>
                      <a:rPr lang="en-US" sz="1200" i="1" dirty="0">
                        <a:solidFill>
                          <a:srgbClr val="FFFF00"/>
                        </a:solidFill>
                      </a:rPr>
                      <a:t>E</a:t>
                    </a:r>
                    <a:r>
                      <a:rPr lang="en-US" sz="1200" i="1" baseline="-25000" dirty="0">
                        <a:solidFill>
                          <a:srgbClr val="FFFF00"/>
                        </a:solidFill>
                      </a:rPr>
                      <a:t>iso</a:t>
                    </a:r>
                    <a:r>
                      <a:rPr lang="en-US" sz="1200" dirty="0">
                        <a:solidFill>
                          <a:srgbClr val="FFFF00"/>
                        </a:solidFill>
                      </a:rPr>
                      <a:t> ~ 10</a:t>
                    </a:r>
                    <a:r>
                      <a:rPr lang="en-US" sz="1200" baseline="30000" dirty="0">
                        <a:solidFill>
                          <a:srgbClr val="FFFF00"/>
                        </a:solidFill>
                      </a:rPr>
                      <a:t>52</a:t>
                    </a:r>
                    <a:r>
                      <a:rPr lang="en-US" sz="1200" dirty="0">
                        <a:solidFill>
                          <a:srgbClr val="FFFF00"/>
                        </a:solidFill>
                      </a:rPr>
                      <a:t> ergs)  </a:t>
                    </a:r>
                  </a:p>
                </p:txBody>
              </p:sp>
              <p:cxnSp>
                <p:nvCxnSpPr>
                  <p:cNvPr id="14" name="Straight Arrow Connector 13"/>
                  <p:cNvCxnSpPr>
                    <a:stCxn id="13" idx="1"/>
                    <a:endCxn id="16" idx="0"/>
                  </p:cNvCxnSpPr>
                  <p:nvPr/>
                </p:nvCxnSpPr>
                <p:spPr>
                  <a:xfrm flipH="1">
                    <a:off x="7871795" y="549554"/>
                    <a:ext cx="225367" cy="162579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Right Arrow 14"/>
                  <p:cNvSpPr/>
                  <p:nvPr/>
                </p:nvSpPr>
                <p:spPr>
                  <a:xfrm rot="5400000">
                    <a:off x="7775510" y="960498"/>
                    <a:ext cx="176695" cy="157942"/>
                  </a:xfrm>
                  <a:prstGeom prst="right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16" name="Picture 15" descr="Untitled.png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51964" y="712134"/>
                    <a:ext cx="239662" cy="25169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5760781" y="39297"/>
                  <a:ext cx="1838766" cy="1528190"/>
                  <a:chOff x="6585483" y="-377856"/>
                  <a:chExt cx="1838766" cy="1528190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585483" y="-377856"/>
                    <a:ext cx="1838766" cy="766249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i="1" dirty="0" smtClean="0">
                        <a:solidFill>
                          <a:srgbClr val="4F81BD"/>
                        </a:solidFill>
                      </a:rPr>
                      <a:t>P(</a:t>
                    </a:r>
                    <a:r>
                      <a:rPr lang="en-US" sz="1200" i="1" dirty="0" err="1" smtClean="0">
                        <a:solidFill>
                          <a:srgbClr val="4F81BD"/>
                        </a:solidFill>
                      </a:rPr>
                      <a:t>ll</a:t>
                    </a:r>
                    <a:r>
                      <a:rPr lang="en-US" sz="1200" dirty="0" err="1" smtClean="0">
                        <a:solidFill>
                          <a:srgbClr val="4F81BD"/>
                        </a:solidFill>
                      </a:rPr>
                      <a:t>GRB</a:t>
                    </a:r>
                    <a:r>
                      <a:rPr lang="en-US" sz="1200" dirty="0" smtClean="0">
                        <a:solidFill>
                          <a:srgbClr val="4F81BD"/>
                        </a:solidFill>
                      </a:rPr>
                      <a:t>) </a:t>
                    </a:r>
                  </a:p>
                  <a:p>
                    <a:pPr algn="ctr"/>
                    <a:r>
                      <a:rPr lang="en-US" sz="1200" dirty="0" smtClean="0">
                        <a:solidFill>
                          <a:srgbClr val="4F81BD"/>
                        </a:solidFill>
                      </a:rPr>
                      <a:t>(</a:t>
                    </a:r>
                    <a:r>
                      <a:rPr lang="en-US" sz="1200" i="1" dirty="0">
                        <a:solidFill>
                          <a:schemeClr val="accent1"/>
                        </a:solidFill>
                      </a:rPr>
                      <a:t>E</a:t>
                    </a:r>
                    <a:r>
                      <a:rPr lang="en-US" sz="1200" i="1" baseline="-25000" dirty="0">
                        <a:solidFill>
                          <a:schemeClr val="accent1"/>
                        </a:solidFill>
                      </a:rPr>
                      <a:t>iso</a:t>
                    </a:r>
                    <a:r>
                      <a:rPr lang="en-US" sz="1200" dirty="0">
                        <a:solidFill>
                          <a:schemeClr val="accent1"/>
                        </a:solidFill>
                      </a:rPr>
                      <a:t> ~ </a:t>
                    </a:r>
                    <a:r>
                      <a:rPr lang="en-US" sz="1200" dirty="0" smtClean="0">
                        <a:solidFill>
                          <a:schemeClr val="accent1"/>
                        </a:solidFill>
                      </a:rPr>
                      <a:t>10</a:t>
                    </a:r>
                    <a:r>
                      <a:rPr lang="en-US" sz="1200" baseline="30000" dirty="0" smtClean="0">
                        <a:solidFill>
                          <a:schemeClr val="accent1"/>
                        </a:solidFill>
                      </a:rPr>
                      <a:t>47-49</a:t>
                    </a:r>
                    <a:r>
                      <a:rPr lang="en-US" sz="1200" dirty="0" smtClean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 sz="1200" dirty="0">
                        <a:solidFill>
                          <a:schemeClr val="accent1"/>
                        </a:solidFill>
                      </a:rPr>
                      <a:t>ergs</a:t>
                    </a:r>
                    <a:r>
                      <a:rPr lang="en-US" sz="1200" dirty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sz="1200" dirty="0" smtClean="0">
                        <a:solidFill>
                          <a:srgbClr val="4F81BD"/>
                        </a:solidFill>
                      </a:rPr>
                      <a:t>) </a:t>
                    </a:r>
                    <a:endParaRPr lang="en-US" sz="1200" dirty="0">
                      <a:solidFill>
                        <a:srgbClr val="4F81BD"/>
                      </a:solidFill>
                    </a:endParaRPr>
                  </a:p>
                </p:txBody>
              </p:sp>
              <p:cxnSp>
                <p:nvCxnSpPr>
                  <p:cNvPr id="26" name="Straight Arrow Connector 25"/>
                  <p:cNvCxnSpPr>
                    <a:stCxn id="25" idx="2"/>
                    <a:endCxn id="35" idx="0"/>
                  </p:cNvCxnSpPr>
                  <p:nvPr/>
                </p:nvCxnSpPr>
                <p:spPr>
                  <a:xfrm>
                    <a:off x="7504866" y="388393"/>
                    <a:ext cx="127132" cy="390217"/>
                  </a:xfrm>
                  <a:prstGeom prst="straightConnector1">
                    <a:avLst/>
                  </a:prstGeom>
                  <a:ln>
                    <a:solidFill>
                      <a:schemeClr val="accent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Right Arrow 26"/>
                  <p:cNvSpPr/>
                  <p:nvPr/>
                </p:nvSpPr>
                <p:spPr>
                  <a:xfrm rot="3717145">
                    <a:off x="7712009" y="983016"/>
                    <a:ext cx="176695" cy="157942"/>
                  </a:xfrm>
                  <a:prstGeom prst="rightArrow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8423780" y="3588844"/>
                  <a:ext cx="1139478" cy="766249"/>
                </a:xfrm>
                <a:prstGeom prst="rect">
                  <a:avLst/>
                </a:prstGeom>
                <a:noFill/>
                <a:ln>
                  <a:solidFill>
                    <a:srgbClr val="FF66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6600"/>
                      </a:solidFill>
                    </a:rPr>
                    <a:t>Central Engine</a:t>
                  </a:r>
                  <a:endParaRPr lang="en-US" sz="1200" dirty="0">
                    <a:solidFill>
                      <a:srgbClr val="FF6600"/>
                    </a:solidFill>
                  </a:endParaRPr>
                </a:p>
              </p:txBody>
            </p:sp>
            <p:cxnSp>
              <p:nvCxnSpPr>
                <p:cNvPr id="38" name="Straight Arrow Connector 37"/>
                <p:cNvCxnSpPr>
                  <a:stCxn id="37" idx="1"/>
                  <a:endCxn id="36" idx="3"/>
                </p:cNvCxnSpPr>
                <p:nvPr/>
              </p:nvCxnSpPr>
              <p:spPr>
                <a:xfrm flipH="1">
                  <a:off x="8007350" y="3971969"/>
                  <a:ext cx="416430" cy="0"/>
                </a:xfrm>
                <a:prstGeom prst="straightConnector1">
                  <a:avLst/>
                </a:prstGeom>
                <a:ln>
                  <a:solidFill>
                    <a:srgbClr val="FF66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9" name="Group 88"/>
          <p:cNvGrpSpPr/>
          <p:nvPr/>
        </p:nvGrpSpPr>
        <p:grpSpPr>
          <a:xfrm>
            <a:off x="4854970" y="3739421"/>
            <a:ext cx="3006329" cy="2528029"/>
            <a:chOff x="4854970" y="3739421"/>
            <a:chExt cx="3006329" cy="2528029"/>
          </a:xfrm>
        </p:grpSpPr>
        <p:sp>
          <p:nvSpPr>
            <p:cNvPr id="85" name="Frame 84"/>
            <p:cNvSpPr/>
            <p:nvPr/>
          </p:nvSpPr>
          <p:spPr>
            <a:xfrm>
              <a:off x="5130800" y="4129274"/>
              <a:ext cx="127000" cy="537976"/>
            </a:xfrm>
            <a:prstGeom prst="frame">
              <a:avLst>
                <a:gd name="adj1" fmla="val 1379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Frame 85"/>
            <p:cNvSpPr/>
            <p:nvPr/>
          </p:nvSpPr>
          <p:spPr>
            <a:xfrm>
              <a:off x="5442344" y="5270500"/>
              <a:ext cx="2418955" cy="996950"/>
            </a:xfrm>
            <a:prstGeom prst="frame">
              <a:avLst>
                <a:gd name="adj1" fmla="val 30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54970" y="3739421"/>
              <a:ext cx="917180" cy="27699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FFFF00"/>
                  </a:solidFill>
                </a:rPr>
                <a:t>P</a:t>
              </a:r>
              <a:r>
                <a:rPr lang="en-US" sz="1200" dirty="0" smtClean="0">
                  <a:solidFill>
                    <a:srgbClr val="FFFF00"/>
                  </a:solidFill>
                </a:rPr>
                <a:t>(GRBs)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30952" y="4920520"/>
              <a:ext cx="917180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4F81BD"/>
                  </a:solidFill>
                </a:rPr>
                <a:t>P</a:t>
              </a:r>
              <a:r>
                <a:rPr lang="en-US" sz="1200" dirty="0" smtClean="0">
                  <a:solidFill>
                    <a:srgbClr val="4F81BD"/>
                  </a:solidFill>
                </a:rPr>
                <a:t>(</a:t>
              </a:r>
              <a:r>
                <a:rPr lang="en-US" sz="1200" i="1" dirty="0" smtClean="0">
                  <a:solidFill>
                    <a:srgbClr val="4F81BD"/>
                  </a:solidFill>
                </a:rPr>
                <a:t>ll</a:t>
              </a:r>
              <a:r>
                <a:rPr lang="en-US" sz="1200" dirty="0" smtClean="0">
                  <a:solidFill>
                    <a:srgbClr val="4F81BD"/>
                  </a:solidFill>
                </a:rPr>
                <a:t>GRBs)</a:t>
              </a:r>
              <a:endParaRPr lang="en-US" sz="1200" dirty="0">
                <a:solidFill>
                  <a:srgbClr val="4F81B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02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Ratio </a:t>
            </a:r>
            <a:r>
              <a:rPr lang="en-US" i="1" dirty="0" smtClean="0"/>
              <a:t>ll</a:t>
            </a:r>
            <a:r>
              <a:rPr lang="en-US" dirty="0" smtClean="0"/>
              <a:t>GRBs/GRBs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5709"/>
            <a:ext cx="3640509" cy="38504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Shorter the engine the higher the </a:t>
            </a:r>
            <a:r>
              <a:rPr lang="en-US" sz="2800" i="1" dirty="0" smtClean="0"/>
              <a:t>ll</a:t>
            </a:r>
            <a:r>
              <a:rPr lang="en-US" sz="2800" dirty="0" smtClean="0"/>
              <a:t>GRBs rate</a:t>
            </a:r>
          </a:p>
          <a:p>
            <a:r>
              <a:rPr lang="en-US" sz="2800" dirty="0" smtClean="0"/>
              <a:t>Only Short engines could reproduce </a:t>
            </a:r>
            <a:r>
              <a:rPr lang="en-US" sz="2800" i="1" dirty="0" smtClean="0"/>
              <a:t>ll</a:t>
            </a:r>
            <a:r>
              <a:rPr lang="en-US" sz="2800" dirty="0" smtClean="0"/>
              <a:t>GRBs in the range of 100-1000 x GRBs</a:t>
            </a:r>
            <a:endParaRPr lang="en-US" sz="2000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09" y="1893949"/>
            <a:ext cx="5720858" cy="38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64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36" y="1323088"/>
            <a:ext cx="8949964" cy="2610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engine duration shapes:</a:t>
            </a:r>
          </a:p>
          <a:p>
            <a:r>
              <a:rPr lang="en-US" sz="2000" dirty="0" smtClean="0"/>
              <a:t>Light curve: The longer the engine, the more phases and complexity </a:t>
            </a:r>
            <a:endParaRPr lang="en-US" sz="2000" dirty="0"/>
          </a:p>
          <a:p>
            <a:r>
              <a:rPr lang="en-US" sz="2000" dirty="0" smtClean="0"/>
              <a:t>Lorentz factor, Energy &amp; Collimation:</a:t>
            </a:r>
          </a:p>
          <a:p>
            <a:pPr lvl="1"/>
            <a:r>
              <a:rPr lang="en-US" sz="2000" dirty="0" smtClean="0"/>
              <a:t>Short engines produce soft/wide jets</a:t>
            </a:r>
          </a:p>
          <a:p>
            <a:pPr lvl="1"/>
            <a:r>
              <a:rPr lang="en-US" sz="2000" dirty="0" smtClean="0"/>
              <a:t>Longer engines produce relativistic/energetic/collimated jets</a:t>
            </a:r>
          </a:p>
          <a:p>
            <a:r>
              <a:rPr lang="en-US" sz="2000" i="1" dirty="0" smtClean="0"/>
              <a:t>ll</a:t>
            </a:r>
            <a:r>
              <a:rPr lang="en-US" sz="2000" dirty="0" smtClean="0"/>
              <a:t>GRBs Rates: </a:t>
            </a:r>
          </a:p>
          <a:p>
            <a:pPr lvl="1"/>
            <a:r>
              <a:rPr lang="en-US" sz="1600" dirty="0" smtClean="0"/>
              <a:t>“With short </a:t>
            </a:r>
            <a:r>
              <a:rPr lang="en-US" sz="1600" dirty="0"/>
              <a:t>engines </a:t>
            </a:r>
            <a:r>
              <a:rPr lang="en-US" sz="1600" dirty="0" smtClean="0"/>
              <a:t>we could reproduce/explain the high rates </a:t>
            </a:r>
            <a:r>
              <a:rPr lang="en-US" sz="1600" dirty="0"/>
              <a:t>of </a:t>
            </a:r>
            <a:r>
              <a:rPr lang="en-US" sz="1600" i="1" dirty="0" smtClean="0"/>
              <a:t>ll</a:t>
            </a:r>
            <a:r>
              <a:rPr lang="en-US" sz="1600" dirty="0" smtClean="0"/>
              <a:t>GRBs”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00435"/>
              </p:ext>
            </p:extLst>
          </p:nvPr>
        </p:nvGraphicFramePr>
        <p:xfrm>
          <a:off x="793788" y="4004543"/>
          <a:ext cx="7646055" cy="251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726"/>
                <a:gridCol w="1572743"/>
                <a:gridCol w="1685080"/>
                <a:gridCol w="1385511"/>
                <a:gridCol w="1766995"/>
              </a:tblGrid>
              <a:tr h="6672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Engine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Structure/Light curve (on-axis)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Lorentz factor/Relativist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Energy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Jet collimation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Comment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</a:tr>
              <a:tr h="6672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Short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Single peaked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Low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Wide jet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(~20°)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GRBs-like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events at huge rates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</a:tr>
              <a:tr h="467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Intermediate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Double peaked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High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Collimated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(~ 10°)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variability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</a:tr>
              <a:tr h="6672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Long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Complex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Highest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Well collimated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(&lt;10°) 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Regular/Bright GRBs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73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3850" y="2734378"/>
            <a:ext cx="5327650" cy="1558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3850" y="4365626"/>
            <a:ext cx="5327650" cy="14207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910791"/>
            <a:ext cx="5327650" cy="1490553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>
                <a:solidFill>
                  <a:srgbClr val="FFFF00"/>
                </a:solidFill>
                <a:latin typeface="Arial" charset="0"/>
                <a:cs typeface="Arial" charset="0"/>
              </a:rPr>
              <a:t>(1) </a:t>
            </a:r>
            <a:r>
              <a:rPr lang="en-US" sz="2800" dirty="0">
                <a:solidFill>
                  <a:srgbClr val="FFFF00"/>
                </a:solidFill>
              </a:rPr>
              <a:t>How does the central engine work and power the jet? </a:t>
            </a:r>
            <a:endParaRPr lang="fr-FR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endParaRPr lang="fr-FR" sz="28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endParaRPr lang="fr-FR" sz="28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5126" name="Picture 8" descr="http://www.tls-tautenburg.de/research/klose/collapsar.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46420"/>
            <a:ext cx="30480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6084888" y="602138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a-DK" dirty="0"/>
              <a:t>Morsony et al., 2006</a:t>
            </a:r>
            <a:endParaRPr lang="en-US" dirty="0"/>
          </a:p>
        </p:txBody>
      </p:sp>
      <p:cxnSp>
        <p:nvCxnSpPr>
          <p:cNvPr id="10" name="Connecteur droit avec flèche 9"/>
          <p:cNvCxnSpPr>
            <a:cxnSpLocks noChangeShapeType="1"/>
          </p:cNvCxnSpPr>
          <p:nvPr/>
        </p:nvCxnSpPr>
        <p:spPr bwMode="auto">
          <a:xfrm>
            <a:off x="5651500" y="3789363"/>
            <a:ext cx="1512888" cy="5032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Étoile à 5 branches 19"/>
          <p:cNvSpPr/>
          <p:nvPr/>
        </p:nvSpPr>
        <p:spPr>
          <a:xfrm>
            <a:off x="4932363" y="3573463"/>
            <a:ext cx="576262" cy="4318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8313" y="4401344"/>
            <a:ext cx="5040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charset="0"/>
                <a:cs typeface="Arial" charset="0"/>
              </a:rPr>
              <a:t>(2) </a:t>
            </a:r>
            <a:r>
              <a:rPr lang="en-US" sz="2800" dirty="0"/>
              <a:t>How does the jet radiate and produce the prompt emission after breaking </a:t>
            </a:r>
            <a:r>
              <a:rPr lang="en-US" sz="2800" dirty="0" smtClean="0"/>
              <a:t>out?</a:t>
            </a:r>
            <a:endParaRPr lang="fr-FR" sz="2800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274783"/>
            <a:ext cx="8375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collapsar </a:t>
            </a:r>
            <a:r>
              <a:rPr lang="en-US" sz="2800" dirty="0" smtClean="0"/>
              <a:t>explains </a:t>
            </a:r>
            <a:r>
              <a:rPr lang="en-US" sz="2800" dirty="0"/>
              <a:t>the “</a:t>
            </a:r>
            <a:r>
              <a:rPr lang="en-US" sz="2800" i="1" dirty="0"/>
              <a:t>why</a:t>
            </a:r>
            <a:r>
              <a:rPr lang="en-US" sz="2800" dirty="0"/>
              <a:t>” of GRBs, but two main issues about the “</a:t>
            </a:r>
            <a:r>
              <a:rPr lang="en-US" sz="2800" i="1" dirty="0"/>
              <a:t>how</a:t>
            </a:r>
            <a:r>
              <a:rPr lang="en-US" sz="2800" dirty="0"/>
              <a:t>” are still in debate: </a:t>
            </a:r>
          </a:p>
        </p:txBody>
      </p:sp>
      <p:cxnSp>
        <p:nvCxnSpPr>
          <p:cNvPr id="17" name="Connecteur droit avec flèche 9"/>
          <p:cNvCxnSpPr>
            <a:cxnSpLocks noChangeShapeType="1"/>
          </p:cNvCxnSpPr>
          <p:nvPr/>
        </p:nvCxnSpPr>
        <p:spPr bwMode="auto">
          <a:xfrm>
            <a:off x="5651500" y="5409406"/>
            <a:ext cx="151288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375"/>
          </a:xfrm>
        </p:spPr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34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Previous Numerical Studies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37" y="1417638"/>
            <a:ext cx="8686800" cy="5327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Numerical simulation of Collapsar jets explain most of GRBs properties:</a:t>
            </a:r>
          </a:p>
          <a:p>
            <a:pPr lvl="1"/>
            <a:r>
              <a:rPr lang="en-US" sz="2200" dirty="0" err="1" smtClean="0"/>
              <a:t>Aloy</a:t>
            </a:r>
            <a:r>
              <a:rPr lang="en-US" sz="2200" dirty="0" smtClean="0"/>
              <a:t> et al., 2000, Mizuta et al., 2006, 2009, 2011, Morsony et al., 2007, Lazzati et al., 2010, 2011, 2013, Ito et al., 2014…</a:t>
            </a:r>
          </a:p>
          <a:p>
            <a:r>
              <a:rPr lang="en-US" sz="3000" dirty="0" smtClean="0"/>
              <a:t>Three phases : Precursor, Shocked and Unshocked </a:t>
            </a:r>
          </a:p>
          <a:p>
            <a:pPr lvl="1"/>
            <a:r>
              <a:rPr lang="en-US" sz="1800" dirty="0" smtClean="0"/>
              <a:t>(Zhang et al., 2003, Lazzati et al., 2007 &amp; Morsony et al., 2007)</a:t>
            </a:r>
          </a:p>
          <a:p>
            <a:r>
              <a:rPr lang="en-US" sz="3000" dirty="0" smtClean="0"/>
              <a:t>Previously used types of engine/injection:</a:t>
            </a:r>
          </a:p>
          <a:p>
            <a:pPr lvl="1"/>
            <a:r>
              <a:rPr lang="en-US" sz="2600" dirty="0" smtClean="0"/>
              <a:t>Steady, Variable (Morsony et al., 2014), Short (Mizuta et al., 2006), &amp; Precession (Ito et al., 2014)</a:t>
            </a: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But, most studies focused on engines duration in the range 30-100 sec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629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Research plan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58758" y="1587500"/>
            <a:ext cx="5732915" cy="46482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charset="0"/>
                <a:cs typeface="Arial" charset="0"/>
              </a:rPr>
              <a:t>The Collapsar doesn’t exclude short engines, or make strong restrictions on the engine duration </a:t>
            </a:r>
          </a:p>
          <a:p>
            <a:r>
              <a:rPr lang="en-US" sz="1800" dirty="0" smtClean="0">
                <a:latin typeface="Arial" charset="0"/>
                <a:cs typeface="Arial" charset="0"/>
              </a:rPr>
              <a:t>And, GRBs diversity suggest that shorter engines, are very present (Lazzati et al., 2010)</a:t>
            </a:r>
          </a:p>
          <a:p>
            <a:r>
              <a:rPr lang="en-US" sz="1800" dirty="0" smtClean="0">
                <a:latin typeface="Arial" charset="0"/>
                <a:cs typeface="Arial" charset="0"/>
              </a:rPr>
              <a:t>We investigate different jets driven by different Engine/Injection durations:</a:t>
            </a:r>
            <a:endParaRPr lang="en-US" sz="1800" dirty="0">
              <a:latin typeface="Arial" charset="0"/>
              <a:cs typeface="Arial" charset="0"/>
            </a:endParaRPr>
          </a:p>
          <a:p>
            <a:pPr lvl="1"/>
            <a:r>
              <a:rPr lang="en-US" sz="1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0.1-100s </a:t>
            </a:r>
            <a:r>
              <a:rPr lang="en-US" sz="1800" b="1" dirty="0">
                <a:solidFill>
                  <a:srgbClr val="FFFF00"/>
                </a:solidFill>
                <a:latin typeface="Arial" charset="0"/>
                <a:cs typeface="Arial" charset="0"/>
              </a:rPr>
              <a:t>for a fixed total injected energy (1.10</a:t>
            </a:r>
            <a:r>
              <a:rPr lang="en-US" sz="1800" b="1" baseline="30000" dirty="0">
                <a:solidFill>
                  <a:srgbClr val="FFFF00"/>
                </a:solidFill>
                <a:latin typeface="Arial" charset="0"/>
                <a:cs typeface="Arial" charset="0"/>
              </a:rPr>
              <a:t>52</a:t>
            </a:r>
            <a:r>
              <a:rPr lang="en-US" sz="1800" b="1" dirty="0">
                <a:solidFill>
                  <a:srgbClr val="FFFF00"/>
                </a:solidFill>
                <a:latin typeface="Arial" charset="0"/>
                <a:cs typeface="Arial" charset="0"/>
              </a:rPr>
              <a:t> ergs</a:t>
            </a:r>
            <a:r>
              <a:rPr lang="en-US" sz="1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sz="1800" dirty="0" smtClean="0">
                <a:latin typeface="Arial" charset="0"/>
                <a:cs typeface="Arial" charset="0"/>
              </a:rPr>
              <a:t>Analyze the effect of the Engine duration on: </a:t>
            </a:r>
            <a:endParaRPr lang="en-US" sz="1800" dirty="0">
              <a:latin typeface="Arial" charset="0"/>
              <a:cs typeface="Arial" charset="0"/>
            </a:endParaRPr>
          </a:p>
          <a:p>
            <a:pPr lvl="1"/>
            <a:r>
              <a:rPr lang="en-US" sz="1800" dirty="0" smtClean="0">
                <a:latin typeface="Arial" charset="0"/>
                <a:cs typeface="Arial" charset="0"/>
              </a:rPr>
              <a:t>Energies/luminosities, Temporal &amp; Angular properties…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563200" y="5927296"/>
            <a:ext cx="5739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Credit: BATSE catalog (</a:t>
            </a:r>
            <a:r>
              <a:rPr lang="en-US" dirty="0">
                <a:solidFill>
                  <a:srgbClr val="FFFFFF"/>
                </a:solidFill>
              </a:rPr>
              <a:t>NASA) 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err="1">
                <a:solidFill>
                  <a:srgbClr val="FFFFFF"/>
                </a:solidFill>
              </a:rPr>
              <a:t>gammaray.msfc.nasa.gov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batse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grb</a:t>
            </a:r>
            <a:r>
              <a:rPr lang="en-US" dirty="0">
                <a:solidFill>
                  <a:srgbClr val="FFFFFF"/>
                </a:solidFill>
              </a:rPr>
              <a:t>/catalog/)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25" y="1754779"/>
            <a:ext cx="3221175" cy="31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93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3167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7806"/>
            <a:ext cx="8535343" cy="5238062"/>
          </a:xfrm>
        </p:spPr>
        <p:txBody>
          <a:bodyPr>
            <a:normAutofit fontScale="92500" lnSpcReduction="20000"/>
          </a:bodyPr>
          <a:lstStyle/>
          <a:p>
            <a:r>
              <a:rPr lang="en-US" sz="2400" u="sng" dirty="0" smtClean="0">
                <a:latin typeface="Arial"/>
                <a:cs typeface="Arial"/>
              </a:rPr>
              <a:t>Code: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We </a:t>
            </a:r>
            <a:r>
              <a:rPr lang="en-US" sz="2000" dirty="0">
                <a:latin typeface="Arial"/>
                <a:cs typeface="Arial"/>
              </a:rPr>
              <a:t>employ a 2D HD </a:t>
            </a:r>
            <a:r>
              <a:rPr lang="en-US" sz="2000" dirty="0" smtClean="0">
                <a:latin typeface="Arial"/>
                <a:cs typeface="Arial"/>
              </a:rPr>
              <a:t>AMR code (</a:t>
            </a:r>
            <a:r>
              <a:rPr lang="en-US" sz="2000" dirty="0" err="1" smtClean="0">
                <a:latin typeface="Arial"/>
                <a:cs typeface="Arial"/>
              </a:rPr>
              <a:t>Okita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et al., 2014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Follow the jet for </a:t>
            </a:r>
            <a:r>
              <a:rPr lang="en-US" sz="2000" dirty="0">
                <a:latin typeface="Arial"/>
                <a:cs typeface="Arial"/>
              </a:rPr>
              <a:t>100 </a:t>
            </a:r>
            <a:r>
              <a:rPr lang="en-US" sz="2000" dirty="0" smtClean="0">
                <a:latin typeface="Arial"/>
                <a:cs typeface="Arial"/>
              </a:rPr>
              <a:t>sec</a:t>
            </a:r>
          </a:p>
          <a:p>
            <a:pPr lvl="1"/>
            <a:endParaRPr lang="en-US" sz="2400" dirty="0" smtClean="0">
              <a:latin typeface="Arial"/>
              <a:cs typeface="Arial"/>
            </a:endParaRPr>
          </a:p>
          <a:p>
            <a:r>
              <a:rPr lang="en-US" sz="2400" u="sng" dirty="0" smtClean="0">
                <a:latin typeface="Arial"/>
                <a:cs typeface="Arial"/>
              </a:rPr>
              <a:t>Stellar Model</a:t>
            </a:r>
            <a:endParaRPr lang="en-US" sz="2400" u="sng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As a progenitor we use </a:t>
            </a:r>
            <a:r>
              <a:rPr lang="en-US" sz="2000" dirty="0" smtClean="0">
                <a:latin typeface="Arial"/>
                <a:cs typeface="Arial"/>
              </a:rPr>
              <a:t>an initially </a:t>
            </a:r>
            <a:r>
              <a:rPr lang="en-US" sz="2000" dirty="0">
                <a:latin typeface="Arial"/>
                <a:cs typeface="Arial"/>
              </a:rPr>
              <a:t>25 solar mass WR </a:t>
            </a:r>
            <a:r>
              <a:rPr lang="en-US" sz="2000" dirty="0" smtClean="0">
                <a:latin typeface="Arial"/>
                <a:cs typeface="Arial"/>
              </a:rPr>
              <a:t>star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R ~ 3.3</a:t>
            </a:r>
            <a:r>
              <a:rPr lang="en-US" sz="2000" i="1" dirty="0">
                <a:latin typeface="Arial"/>
                <a:cs typeface="Arial"/>
              </a:rPr>
              <a:t>×</a:t>
            </a:r>
            <a:r>
              <a:rPr lang="en-US" sz="2000" dirty="0">
                <a:latin typeface="Arial"/>
                <a:cs typeface="Arial"/>
              </a:rPr>
              <a:t>10</a:t>
            </a:r>
            <a:r>
              <a:rPr lang="en-US" sz="2000" baseline="30000" dirty="0">
                <a:latin typeface="Arial"/>
                <a:cs typeface="Arial"/>
              </a:rPr>
              <a:t>10</a:t>
            </a:r>
            <a:r>
              <a:rPr lang="en-US" sz="2000" dirty="0">
                <a:latin typeface="Arial"/>
                <a:cs typeface="Arial"/>
              </a:rPr>
              <a:t> cm </a:t>
            </a: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dirty="0">
                <a:latin typeface="Arial"/>
                <a:cs typeface="Arial"/>
              </a:rPr>
              <a:t>Umeda et al., 2005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pPr lvl="1"/>
            <a:endParaRPr lang="en-US" sz="2400" dirty="0" smtClean="0">
              <a:latin typeface="Arial"/>
              <a:cs typeface="Arial"/>
            </a:endParaRPr>
          </a:p>
          <a:p>
            <a:r>
              <a:rPr lang="en-US" sz="2400" u="sng" dirty="0" smtClean="0">
                <a:latin typeface="Arial"/>
                <a:cs typeface="Arial"/>
              </a:rPr>
              <a:t>Jet Initial conditions:</a:t>
            </a:r>
            <a:endParaRPr lang="en-US" sz="2400" u="sng" dirty="0">
              <a:latin typeface="Arial"/>
              <a:cs typeface="Arial"/>
            </a:endParaRPr>
          </a:p>
          <a:p>
            <a:pPr lvl="1"/>
            <a:r>
              <a:rPr lang="en-US" sz="2400" i="1" dirty="0" err="1" smtClean="0">
                <a:latin typeface="Arial"/>
                <a:cs typeface="Arial"/>
              </a:rPr>
              <a:t>θ</a:t>
            </a:r>
            <a:r>
              <a:rPr lang="en-US" sz="2400" i="1" baseline="-25000" dirty="0" err="1" smtClean="0">
                <a:latin typeface="Arial"/>
                <a:cs typeface="Arial"/>
              </a:rPr>
              <a:t>op</a:t>
            </a:r>
            <a:r>
              <a:rPr lang="en-US" sz="2400" dirty="0" smtClean="0">
                <a:latin typeface="Arial"/>
                <a:cs typeface="Arial"/>
              </a:rPr>
              <a:t> = 10 </a:t>
            </a:r>
            <a:r>
              <a:rPr lang="en-US" sz="2400" dirty="0" err="1" smtClean="0">
                <a:latin typeface="Arial"/>
                <a:cs typeface="Arial"/>
              </a:rPr>
              <a:t>deg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i="1" dirty="0" err="1" smtClean="0">
                <a:latin typeface="Arial"/>
                <a:cs typeface="Arial"/>
              </a:rPr>
              <a:t>f</a:t>
            </a:r>
            <a:r>
              <a:rPr lang="en-US" sz="2400" i="1" baseline="-25000" dirty="0" err="1" smtClean="0">
                <a:latin typeface="Arial"/>
                <a:cs typeface="Arial"/>
              </a:rPr>
              <a:t>th</a:t>
            </a:r>
            <a:r>
              <a:rPr lang="en-US" sz="2400" dirty="0" smtClean="0">
                <a:latin typeface="Arial"/>
                <a:cs typeface="Arial"/>
              </a:rPr>
              <a:t>  = 0.975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i="1" dirty="0">
                <a:latin typeface="Arial"/>
                <a:cs typeface="Arial"/>
              </a:rPr>
              <a:t>Γ</a:t>
            </a:r>
            <a:r>
              <a:rPr lang="en-US" sz="2400" i="1" baseline="-25000" dirty="0">
                <a:latin typeface="Arial"/>
                <a:cs typeface="Arial"/>
              </a:rPr>
              <a:t>0</a:t>
            </a:r>
            <a:r>
              <a:rPr lang="en-US" sz="2400" baseline="-25000" dirty="0">
                <a:latin typeface="Arial"/>
                <a:cs typeface="Arial"/>
              </a:rPr>
              <a:t> </a:t>
            </a:r>
            <a:r>
              <a:rPr lang="en-US" sz="2400" baseline="-25000" dirty="0" smtClean="0">
                <a:latin typeface="Arial"/>
                <a:cs typeface="Arial"/>
              </a:rPr>
              <a:t>   </a:t>
            </a:r>
            <a:r>
              <a:rPr lang="en-US" sz="2400" dirty="0" smtClean="0">
                <a:latin typeface="Arial"/>
                <a:cs typeface="Arial"/>
              </a:rPr>
              <a:t>= 5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r>
              <a:rPr lang="en-US" sz="2400" u="sng" dirty="0" smtClean="0">
                <a:latin typeface="Arial"/>
                <a:cs typeface="Arial"/>
              </a:rPr>
              <a:t>Grid:</a:t>
            </a:r>
            <a:endParaRPr lang="en-US" sz="2400" i="1" u="sng" dirty="0" smtClean="0">
              <a:latin typeface="Arial"/>
              <a:cs typeface="Arial"/>
            </a:endParaRPr>
          </a:p>
          <a:p>
            <a:pPr lvl="1"/>
            <a:r>
              <a:rPr lang="en-US" sz="2000" i="1" dirty="0" smtClean="0">
                <a:latin typeface="Arial"/>
                <a:cs typeface="Arial"/>
              </a:rPr>
              <a:t>R</a:t>
            </a:r>
            <a:r>
              <a:rPr lang="en-US" sz="2000" i="1" baseline="-25000" dirty="0" smtClean="0">
                <a:latin typeface="Arial"/>
                <a:cs typeface="Arial"/>
              </a:rPr>
              <a:t>in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= 10</a:t>
            </a:r>
            <a:r>
              <a:rPr lang="en-US" sz="2000" baseline="30000" dirty="0">
                <a:latin typeface="Arial"/>
                <a:cs typeface="Arial"/>
              </a:rPr>
              <a:t>8</a:t>
            </a:r>
            <a:r>
              <a:rPr lang="en-US" sz="2000" dirty="0">
                <a:latin typeface="Arial"/>
                <a:cs typeface="Arial"/>
              </a:rPr>
              <a:t> to </a:t>
            </a:r>
            <a:r>
              <a:rPr lang="en-US" sz="2000" i="1" dirty="0">
                <a:latin typeface="Arial"/>
                <a:cs typeface="Arial"/>
              </a:rPr>
              <a:t>R</a:t>
            </a:r>
            <a:r>
              <a:rPr lang="en-US" sz="2000" i="1" baseline="-25000" dirty="0">
                <a:latin typeface="Arial"/>
                <a:cs typeface="Arial"/>
              </a:rPr>
              <a:t>out</a:t>
            </a:r>
            <a:r>
              <a:rPr lang="en-US" sz="2000" dirty="0">
                <a:latin typeface="Arial"/>
                <a:cs typeface="Arial"/>
              </a:rPr>
              <a:t> = 3.01 10</a:t>
            </a:r>
            <a:r>
              <a:rPr lang="en-US" sz="2000" baseline="30000" dirty="0">
                <a:latin typeface="Arial"/>
                <a:cs typeface="Arial"/>
              </a:rPr>
              <a:t>12</a:t>
            </a:r>
            <a:r>
              <a:rPr lang="en-US" sz="2000" dirty="0">
                <a:latin typeface="Arial"/>
                <a:cs typeface="Arial"/>
              </a:rPr>
              <a:t> cm </a:t>
            </a: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1800" dirty="0" smtClean="0">
                <a:latin typeface="Arial"/>
                <a:cs typeface="Arial"/>
              </a:rPr>
              <a:t>∆</a:t>
            </a:r>
            <a:r>
              <a:rPr lang="en-US" sz="1800" i="1" dirty="0" err="1" smtClean="0">
                <a:latin typeface="Arial"/>
                <a:cs typeface="Arial"/>
              </a:rPr>
              <a:t>r</a:t>
            </a:r>
            <a:r>
              <a:rPr lang="en-US" sz="1800" i="1" baseline="-25000" dirty="0" err="1" smtClean="0">
                <a:latin typeface="Arial"/>
                <a:cs typeface="Arial"/>
              </a:rPr>
              <a:t>min</a:t>
            </a:r>
            <a:r>
              <a:rPr lang="en-US" sz="1800" i="1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= </a:t>
            </a:r>
            <a:r>
              <a:rPr lang="en-US" sz="2000" dirty="0" smtClean="0">
                <a:latin typeface="Arial"/>
                <a:cs typeface="Arial"/>
              </a:rPr>
              <a:t>9.7</a:t>
            </a:r>
            <a:r>
              <a:rPr lang="en-US" sz="2000" dirty="0">
                <a:latin typeface="Arial"/>
                <a:cs typeface="Arial"/>
              </a:rPr>
              <a:t>×10</a:t>
            </a:r>
            <a:r>
              <a:rPr lang="en-US" sz="2000" baseline="30000" dirty="0">
                <a:latin typeface="Arial"/>
                <a:cs typeface="Arial"/>
              </a:rPr>
              <a:t>6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cm to </a:t>
            </a:r>
            <a:r>
              <a:rPr lang="en-US" sz="1800" dirty="0">
                <a:latin typeface="Arial"/>
                <a:cs typeface="Arial"/>
              </a:rPr>
              <a:t>∆</a:t>
            </a:r>
            <a:r>
              <a:rPr lang="en-US" sz="1800" i="1" dirty="0" err="1">
                <a:latin typeface="Arial"/>
                <a:cs typeface="Arial"/>
              </a:rPr>
              <a:t>r</a:t>
            </a:r>
            <a:r>
              <a:rPr lang="en-US" sz="1800" i="1" baseline="-25000" dirty="0" err="1">
                <a:latin typeface="Arial"/>
                <a:cs typeface="Arial"/>
              </a:rPr>
              <a:t>max</a:t>
            </a:r>
            <a:r>
              <a:rPr lang="en-US" sz="1800" i="1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= </a:t>
            </a:r>
            <a:r>
              <a:rPr lang="en-US" sz="1800" dirty="0" smtClean="0">
                <a:latin typeface="Arial"/>
                <a:cs typeface="Arial"/>
              </a:rPr>
              <a:t>10</a:t>
            </a:r>
            <a:r>
              <a:rPr lang="en-US" sz="1800" baseline="30000" dirty="0" smtClean="0">
                <a:latin typeface="Arial"/>
                <a:cs typeface="Arial"/>
              </a:rPr>
              <a:t>10</a:t>
            </a:r>
            <a:r>
              <a:rPr lang="en-US" sz="1800" dirty="0" smtClean="0">
                <a:latin typeface="Arial"/>
                <a:cs typeface="Arial"/>
              </a:rPr>
              <a:t> cm</a:t>
            </a:r>
            <a:r>
              <a:rPr lang="en-US" sz="2000" dirty="0" smtClean="0">
                <a:latin typeface="Arial"/>
                <a:cs typeface="Arial"/>
              </a:rPr>
              <a:t> )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2000" i="1" dirty="0" err="1">
                <a:latin typeface="Arial"/>
                <a:cs typeface="Arial"/>
              </a:rPr>
              <a:t>N</a:t>
            </a:r>
            <a:r>
              <a:rPr lang="en-US" sz="2000" i="1" baseline="-25000" dirty="0" err="1">
                <a:latin typeface="Arial"/>
                <a:cs typeface="Arial"/>
              </a:rPr>
              <a:t>θ</a:t>
            </a:r>
            <a:r>
              <a:rPr lang="en-US" sz="2000" dirty="0">
                <a:latin typeface="Arial"/>
                <a:cs typeface="Arial"/>
              </a:rPr>
              <a:t> = 256 </a:t>
            </a: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1800" dirty="0">
                <a:latin typeface="Arial"/>
                <a:cs typeface="Arial"/>
              </a:rPr>
              <a:t>from </a:t>
            </a:r>
            <a:r>
              <a:rPr lang="en-US" sz="1800" i="1" dirty="0">
                <a:latin typeface="Arial"/>
                <a:cs typeface="Arial"/>
              </a:rPr>
              <a:t>∆θ</a:t>
            </a:r>
            <a:r>
              <a:rPr lang="en-US" sz="1800" i="1" baseline="-25000" dirty="0">
                <a:latin typeface="Arial"/>
                <a:cs typeface="Arial"/>
              </a:rPr>
              <a:t>0</a:t>
            </a:r>
            <a:r>
              <a:rPr lang="en-US" sz="1800" dirty="0">
                <a:latin typeface="Arial"/>
                <a:cs typeface="Arial"/>
              </a:rPr>
              <a:t> = 0.088</a:t>
            </a:r>
            <a:r>
              <a:rPr lang="en-US" sz="1800" dirty="0">
                <a:latin typeface="Arial"/>
                <a:cs typeface="Arial"/>
                <a:sym typeface="Symbol"/>
              </a:rPr>
              <a:t>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to  </a:t>
            </a:r>
            <a:r>
              <a:rPr lang="en-US" sz="1800" i="1" dirty="0">
                <a:latin typeface="Arial"/>
                <a:cs typeface="Arial"/>
              </a:rPr>
              <a:t>∆</a:t>
            </a:r>
            <a:r>
              <a:rPr lang="en-US" sz="1800" i="1" dirty="0" err="1">
                <a:latin typeface="Arial"/>
                <a:cs typeface="Arial"/>
              </a:rPr>
              <a:t>θ</a:t>
            </a:r>
            <a:r>
              <a:rPr lang="en-US" sz="1800" i="1" baseline="-25000" dirty="0" err="1">
                <a:latin typeface="Arial"/>
                <a:cs typeface="Arial"/>
              </a:rPr>
              <a:t>max</a:t>
            </a:r>
            <a:r>
              <a:rPr lang="en-US" sz="1800" dirty="0">
                <a:latin typeface="Arial"/>
                <a:cs typeface="Arial"/>
              </a:rPr>
              <a:t> = 0.896</a:t>
            </a:r>
            <a:r>
              <a:rPr lang="en-US" sz="1800" dirty="0" smtClean="0">
                <a:latin typeface="Arial"/>
                <a:cs typeface="Arial"/>
                <a:sym typeface="Symbol"/>
              </a:rPr>
              <a:t>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58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709"/>
            <a:ext cx="4123558" cy="985765"/>
          </a:xfrm>
        </p:spPr>
        <p:txBody>
          <a:bodyPr/>
          <a:lstStyle/>
          <a:p>
            <a:r>
              <a:rPr lang="en-US" dirty="0" smtClean="0"/>
              <a:t>Engine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882464"/>
            <a:ext cx="8396714" cy="7601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Covers a large diversity in both engine duration and luminosity</a:t>
            </a:r>
            <a:endParaRPr lang="en-US" sz="2400" dirty="0"/>
          </a:p>
        </p:txBody>
      </p:sp>
      <p:pic>
        <p:nvPicPr>
          <p:cNvPr id="10" name="Picture 9" descr="eng-p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99" y="1717696"/>
            <a:ext cx="5639310" cy="3947517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4580758" y="997616"/>
            <a:ext cx="1485662" cy="720080"/>
          </a:xfrm>
          <a:prstGeom prst="wedgeRectCallou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 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5799076" y="11851"/>
            <a:ext cx="2051720" cy="936104"/>
          </a:xfrm>
          <a:prstGeom prst="wedgeRectCallou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Intermediate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422741" y="781592"/>
            <a:ext cx="2195736" cy="936104"/>
          </a:xfrm>
          <a:prstGeom prst="wedgeRectCallou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</a:t>
            </a:r>
          </a:p>
        </p:txBody>
      </p:sp>
    </p:spTree>
    <p:extLst>
      <p:ext uri="{BB962C8B-B14F-4D97-AF65-F5344CB8AC3E}">
        <p14:creationId xmlns:p14="http://schemas.microsoft.com/office/powerpoint/2010/main" val="211721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Breakout &amp; Phases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6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Jet Phases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48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1- Precursor phase:</a:t>
            </a:r>
            <a:r>
              <a:rPr lang="en-US" dirty="0" smtClean="0"/>
              <a:t> the breakout shock</a:t>
            </a:r>
          </a:p>
          <a:p>
            <a:pPr lvl="1"/>
            <a:r>
              <a:rPr lang="en-US" dirty="0" smtClean="0"/>
              <a:t>Nearly isotropic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2- Shocked</a:t>
            </a:r>
            <a:r>
              <a:rPr lang="en-US" dirty="0">
                <a:solidFill>
                  <a:srgbClr val="FFFF00"/>
                </a:solidFill>
              </a:rPr>
              <a:t>-jet </a:t>
            </a:r>
            <a:r>
              <a:rPr lang="en-US" dirty="0" smtClean="0">
                <a:solidFill>
                  <a:srgbClr val="FFFF00"/>
                </a:solidFill>
              </a:rPr>
              <a:t>phase: </a:t>
            </a:r>
            <a:r>
              <a:rPr lang="en-US" dirty="0"/>
              <a:t>f</a:t>
            </a:r>
            <a:r>
              <a:rPr lang="en-US" dirty="0" smtClean="0"/>
              <a:t>ully </a:t>
            </a:r>
            <a:r>
              <a:rPr lang="en-US" dirty="0"/>
              <a:t>shocked </a:t>
            </a:r>
            <a:r>
              <a:rPr lang="en-US" dirty="0" smtClean="0"/>
              <a:t>and turbulent jet emerge (strong jet-star interaction)</a:t>
            </a:r>
          </a:p>
          <a:p>
            <a:pPr lvl="1"/>
            <a:r>
              <a:rPr lang="en-US" dirty="0" smtClean="0"/>
              <a:t>Narrow jet, highly variable and relativistic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3 - Unshocked</a:t>
            </a:r>
            <a:r>
              <a:rPr lang="en-US" dirty="0">
                <a:solidFill>
                  <a:srgbClr val="FFFF00"/>
                </a:solidFill>
              </a:rPr>
              <a:t>-jet </a:t>
            </a:r>
            <a:r>
              <a:rPr lang="en-US" dirty="0" smtClean="0">
                <a:solidFill>
                  <a:srgbClr val="FFFF00"/>
                </a:solidFill>
              </a:rPr>
              <a:t>phase: </a:t>
            </a:r>
            <a:r>
              <a:rPr lang="en-US" dirty="0" smtClean="0"/>
              <a:t>free</a:t>
            </a:r>
            <a:r>
              <a:rPr lang="en-US" dirty="0"/>
              <a:t>-streaming, unshocked </a:t>
            </a:r>
            <a:r>
              <a:rPr lang="en-US" dirty="0" smtClean="0"/>
              <a:t>outflow</a:t>
            </a:r>
          </a:p>
          <a:p>
            <a:pPr lvl="1"/>
            <a:r>
              <a:rPr lang="en-US" dirty="0" smtClean="0"/>
              <a:t>Steady flow (reflecting the energy injection)</a:t>
            </a:r>
          </a:p>
          <a:p>
            <a:pPr lvl="1"/>
            <a:r>
              <a:rPr lang="en-US" dirty="0" smtClean="0"/>
              <a:t>Width increasing with time (jet is free streaming)</a:t>
            </a:r>
          </a:p>
          <a:p>
            <a:pPr lvl="1"/>
            <a:r>
              <a:rPr lang="en-US" dirty="0" smtClean="0"/>
              <a:t>Highly relativistic</a:t>
            </a:r>
            <a:endParaRPr lang="en-US" dirty="0"/>
          </a:p>
        </p:txBody>
      </p:sp>
      <p:pic>
        <p:nvPicPr>
          <p:cNvPr id="5" name="Picture 4" descr="F5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70" y="3610139"/>
            <a:ext cx="2275404" cy="2200742"/>
          </a:xfrm>
          <a:prstGeom prst="rect">
            <a:avLst/>
          </a:prstGeom>
        </p:spPr>
      </p:pic>
      <p:pic>
        <p:nvPicPr>
          <p:cNvPr id="6" name="Picture 5" descr="F1.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4" y="1600200"/>
            <a:ext cx="2540000" cy="1847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235" y="6068559"/>
            <a:ext cx="861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Credit: Lazzati </a:t>
            </a:r>
            <a:r>
              <a:rPr lang="en-US" dirty="0"/>
              <a:t>et al., 2007 (http://</a:t>
            </a:r>
            <a:r>
              <a:rPr lang="en-US" dirty="0" err="1"/>
              <a:t>rsta.royalsocietypublishing.org</a:t>
            </a:r>
            <a:r>
              <a:rPr lang="en-US" dirty="0"/>
              <a:t>/content/365/1854/1141)</a:t>
            </a:r>
          </a:p>
        </p:txBody>
      </p:sp>
    </p:spTree>
    <p:extLst>
      <p:ext uri="{BB962C8B-B14F-4D97-AF65-F5344CB8AC3E}">
        <p14:creationId xmlns:p14="http://schemas.microsoft.com/office/powerpoint/2010/main" val="14124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21274</TotalTime>
  <Words>1356</Words>
  <Application>Microsoft Macintosh PowerPoint</Application>
  <PresentationFormat>画面に合わせる (4:3)</PresentationFormat>
  <Paragraphs>190</Paragraphs>
  <Slides>23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S1</vt:lpstr>
      <vt:lpstr>Document</vt:lpstr>
      <vt:lpstr>How does the central engine duration influence the properties of GRBs relativistic jets?</vt:lpstr>
      <vt:lpstr>Collapsar Model</vt:lpstr>
      <vt:lpstr>Open issues</vt:lpstr>
      <vt:lpstr>Previous Numerical Studies</vt:lpstr>
      <vt:lpstr>Research plan</vt:lpstr>
      <vt:lpstr>Method</vt:lpstr>
      <vt:lpstr>Engine Models</vt:lpstr>
      <vt:lpstr>Breakout &amp; Phases</vt:lpstr>
      <vt:lpstr>Jet Phases (review)</vt:lpstr>
      <vt:lpstr>Breakout Properties</vt:lpstr>
      <vt:lpstr>Jet at the breakout</vt:lpstr>
      <vt:lpstr>Jet Phases</vt:lpstr>
      <vt:lpstr>Light Curve</vt:lpstr>
      <vt:lpstr>Light curves</vt:lpstr>
      <vt:lpstr>Outflow properties</vt:lpstr>
      <vt:lpstr>Relativistic acceleration efficiency</vt:lpstr>
      <vt:lpstr>Angular Distribution</vt:lpstr>
      <vt:lpstr>Low luminosity GRBs</vt:lpstr>
      <vt:lpstr>llGRBs</vt:lpstr>
      <vt:lpstr>Two Assumptions</vt:lpstr>
      <vt:lpstr>Opening angle &amp; Probability</vt:lpstr>
      <vt:lpstr>The Ratio llGRBs/GRBs</vt:lpstr>
      <vt:lpstr>Summary</vt:lpstr>
    </vt:vector>
  </TitlesOfParts>
  <Company>Tokyo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Hamid Hamidani</dc:creator>
  <cp:lastModifiedBy>nagataki abblab</cp:lastModifiedBy>
  <cp:revision>143</cp:revision>
  <dcterms:created xsi:type="dcterms:W3CDTF">2015-08-17T07:03:25Z</dcterms:created>
  <dcterms:modified xsi:type="dcterms:W3CDTF">2015-09-04T06:08:33Z</dcterms:modified>
</cp:coreProperties>
</file>